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1" r:id="rId2"/>
    <p:sldId id="257" r:id="rId3"/>
    <p:sldId id="268" r:id="rId4"/>
    <p:sldId id="263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77" r:id="rId1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54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8AF42-5878-4F18-9416-EB3E5E4910D4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D74A-CA46-48A9-9608-FCD9AEBAABD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419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59933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28834" y="4640167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R&amp;DD project SE2– 2023/2024</a:t>
            </a:r>
          </a:p>
          <a:p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17478" y="5981796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u="sng" dirty="0">
                <a:solidFill>
                  <a:schemeClr val="bg1"/>
                </a:solidFill>
              </a:rPr>
              <a:t>Group: Tommaso Capacci, Gabriele Ginestroni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/>
              <a:t>Components and </a:t>
            </a:r>
            <a:r>
              <a:rPr lang="it-IT" sz="3200" dirty="0" err="1"/>
              <a:t>Interfaces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9888"/>
            <a:ext cx="4114800" cy="473627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Services: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AuthService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TournamentService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EventService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GitHubIntegrationService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EvaluationService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NotificationService</a:t>
            </a:r>
            <a:endParaRPr lang="it-IT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 err="1"/>
              <a:t>Queues</a:t>
            </a:r>
            <a:r>
              <a:rPr lang="it-IT" sz="1800" b="1" dirty="0"/>
              <a:t>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NotificationQueue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SubmissionQueue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EventQueue</a:t>
            </a:r>
            <a:endParaRPr lang="it-IT" sz="1800" u="sng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Databases: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TournamentDB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UserDB</a:t>
            </a:r>
            <a:endParaRPr lang="it-IT" sz="1800" dirty="0"/>
          </a:p>
          <a:p>
            <a:pPr algn="l"/>
            <a:endParaRPr lang="it-IT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7281B58-82FC-776B-513B-DE4789371E14}"/>
              </a:ext>
            </a:extLst>
          </p:cNvPr>
          <p:cNvSpPr txBox="1">
            <a:spLocks/>
          </p:cNvSpPr>
          <p:nvPr/>
        </p:nvSpPr>
        <p:spPr>
          <a:xfrm>
            <a:off x="4579042" y="1389888"/>
            <a:ext cx="4114800" cy="473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 dirty="0" err="1"/>
              <a:t>Interfaces</a:t>
            </a:r>
            <a:r>
              <a:rPr lang="it-IT" sz="1800" b="1" dirty="0"/>
              <a:t> </a:t>
            </a:r>
            <a:r>
              <a:rPr lang="it-IT" sz="1800" b="1" dirty="0" err="1"/>
              <a:t>offered</a:t>
            </a:r>
            <a:r>
              <a:rPr lang="it-IT" sz="1800" b="1" dirty="0"/>
              <a:t> by the system: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APIGatewayI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CommitI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 dirty="0" err="1"/>
              <a:t>Interfaces</a:t>
            </a:r>
            <a:r>
              <a:rPr lang="it-IT" sz="1800" b="1" dirty="0"/>
              <a:t> </a:t>
            </a:r>
            <a:r>
              <a:rPr lang="it-IT" sz="1800" b="1" dirty="0" err="1"/>
              <a:t>used</a:t>
            </a:r>
            <a:r>
              <a:rPr lang="it-IT" sz="1800" b="1" dirty="0"/>
              <a:t> by the system: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SSO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Github</a:t>
            </a:r>
            <a:r>
              <a:rPr lang="it-IT" sz="1800" dirty="0"/>
              <a:t>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Static</a:t>
            </a:r>
            <a:r>
              <a:rPr lang="it-IT" sz="1800" dirty="0"/>
              <a:t> Analysis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Email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TournamentDBMS</a:t>
            </a:r>
            <a:r>
              <a:rPr lang="it-IT" sz="1800" u="sng" dirty="0"/>
              <a:t>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UserDBMS</a:t>
            </a:r>
            <a:r>
              <a:rPr lang="it-IT" sz="1800" u="sng" dirty="0"/>
              <a:t> API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342311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Other</a:t>
            </a:r>
            <a:r>
              <a:rPr lang="it-IT" sz="3200" dirty="0"/>
              <a:t> design </a:t>
            </a:r>
            <a:r>
              <a:rPr lang="it-IT" sz="3200" dirty="0" err="1"/>
              <a:t>choices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 technologies: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Document-based DB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DB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Microservices easily replicated through Docker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Thread-per-request model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Availability: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Replication:</a:t>
            </a:r>
          </a:p>
          <a:p>
            <a:pPr marL="1485900" lvl="2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server &amp; API Gateway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Balancing</a:t>
            </a:r>
          </a:p>
          <a:p>
            <a:pPr marL="1485900" lvl="2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Service Registry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Master-Slave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schema and service-side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Implementation</a:t>
            </a:r>
            <a:r>
              <a:rPr lang="it-IT" sz="3200" dirty="0"/>
              <a:t>, Integration and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it-IT" b="1" dirty="0"/>
              <a:t>Bottom-up </a:t>
            </a:r>
            <a:r>
              <a:rPr lang="it-IT" dirty="0" err="1"/>
              <a:t>approach</a:t>
            </a:r>
            <a:r>
              <a:rPr lang="it-IT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1" dirty="0" err="1"/>
              <a:t>Stubs</a:t>
            </a:r>
            <a:r>
              <a:rPr lang="it-IT" b="1" dirty="0"/>
              <a:t> </a:t>
            </a:r>
            <a:r>
              <a:rPr lang="it-IT" dirty="0"/>
              <a:t>for testing </a:t>
            </a:r>
            <a:r>
              <a:rPr lang="it-IT" dirty="0" err="1"/>
              <a:t>queues</a:t>
            </a:r>
            <a:endParaRPr lang="it-I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b="1" dirty="0" err="1"/>
              <a:t>stub</a:t>
            </a:r>
            <a:r>
              <a:rPr lang="it-IT" dirty="0"/>
              <a:t> to solve </a:t>
            </a:r>
            <a:r>
              <a:rPr lang="it-IT" b="1" dirty="0" err="1"/>
              <a:t>cyclic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TournamentService</a:t>
            </a:r>
            <a:r>
              <a:rPr lang="it-IT" dirty="0"/>
              <a:t> and </a:t>
            </a:r>
            <a:r>
              <a:rPr lang="it-IT" dirty="0" err="1"/>
              <a:t>EventService</a:t>
            </a:r>
            <a:endParaRPr lang="it-IT" dirty="0"/>
          </a:p>
          <a:p>
            <a:pPr algn="l"/>
            <a:endParaRPr lang="it-IT" b="1" dirty="0"/>
          </a:p>
          <a:p>
            <a:pPr algn="l"/>
            <a:r>
              <a:rPr lang="it-IT" b="1" dirty="0" err="1"/>
              <a:t>Regression</a:t>
            </a:r>
            <a:r>
              <a:rPr lang="it-IT" b="1" dirty="0"/>
              <a:t> testing </a:t>
            </a:r>
            <a:r>
              <a:rPr lang="it-IT" dirty="0" err="1"/>
              <a:t>at</a:t>
            </a:r>
            <a:r>
              <a:rPr lang="it-IT" dirty="0"/>
              <a:t> multiple </a:t>
            </a:r>
            <a:r>
              <a:rPr lang="it-IT" dirty="0" err="1"/>
              <a:t>levels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Unit testing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Integration testing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System testing (e2e with </a:t>
            </a:r>
            <a:r>
              <a:rPr lang="it-IT" dirty="0" err="1"/>
              <a:t>Selenium</a:t>
            </a:r>
            <a:r>
              <a:rPr lang="it-IT" dirty="0"/>
              <a:t>)</a:t>
            </a:r>
          </a:p>
          <a:p>
            <a:pPr lvl="1" indent="0">
              <a:buNone/>
            </a:pPr>
            <a:endParaRPr lang="it-IT" dirty="0"/>
          </a:p>
          <a:p>
            <a:r>
              <a:rPr lang="it-IT" dirty="0"/>
              <a:t>User </a:t>
            </a:r>
            <a:r>
              <a:rPr lang="it-IT" dirty="0" err="1"/>
              <a:t>acceptance</a:t>
            </a:r>
            <a:r>
              <a:rPr lang="it-IT" dirty="0"/>
              <a:t> testing</a:t>
            </a:r>
          </a:p>
          <a:p>
            <a:pPr lvl="1" indent="0">
              <a:buNone/>
            </a:pPr>
            <a:endParaRPr lang="it-IT" dirty="0"/>
          </a:p>
          <a:p>
            <a:pPr lvl="1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3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8" y="1385455"/>
            <a:ext cx="3744324" cy="1579868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Thanks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358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Agenda</a:t>
            </a:r>
          </a:p>
        </p:txBody>
      </p:sp>
      <p:pic>
        <p:nvPicPr>
          <p:cNvPr id="9" name="Picture 39">
            <a:extLst>
              <a:ext uri="{FF2B5EF4-FFF2-40B4-BE49-F238E27FC236}">
                <a16:creationId xmlns:a16="http://schemas.microsoft.com/office/drawing/2014/main" id="{CE61E521-125E-908B-3DAE-614115ED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9" y="1652577"/>
            <a:ext cx="2682472" cy="416244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006483" y="2257770"/>
            <a:ext cx="3963308" cy="41575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RASD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006483" y="3445739"/>
            <a:ext cx="3963308" cy="34042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DD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5006483" y="4502191"/>
            <a:ext cx="3963308" cy="41575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3" name="Oval 33">
            <a:extLst>
              <a:ext uri="{FF2B5EF4-FFF2-40B4-BE49-F238E27FC236}">
                <a16:creationId xmlns:a16="http://schemas.microsoft.com/office/drawing/2014/main" id="{E4EEAACA-2FEE-2BC0-D971-21EF6B92205B}"/>
              </a:ext>
            </a:extLst>
          </p:cNvPr>
          <p:cNvSpPr/>
          <p:nvPr/>
        </p:nvSpPr>
        <p:spPr>
          <a:xfrm>
            <a:off x="4286483" y="2165824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1</a:t>
            </a:r>
          </a:p>
        </p:txBody>
      </p:sp>
      <p:sp>
        <p:nvSpPr>
          <p:cNvPr id="14" name="Oval 34">
            <a:extLst>
              <a:ext uri="{FF2B5EF4-FFF2-40B4-BE49-F238E27FC236}">
                <a16:creationId xmlns:a16="http://schemas.microsoft.com/office/drawing/2014/main" id="{48BA79AD-1142-0951-1A42-D77C6E803F1B}"/>
              </a:ext>
            </a:extLst>
          </p:cNvPr>
          <p:cNvSpPr/>
          <p:nvPr/>
        </p:nvSpPr>
        <p:spPr>
          <a:xfrm>
            <a:off x="4286483" y="3263353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2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5A9590C-29AA-CDD5-0A45-5ECB73CB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0" y="2951094"/>
            <a:ext cx="1665790" cy="166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40">
            <a:extLst>
              <a:ext uri="{FF2B5EF4-FFF2-40B4-BE49-F238E27FC236}">
                <a16:creationId xmlns:a16="http://schemas.microsoft.com/office/drawing/2014/main" id="{D7421E12-E33A-37B5-82A6-C808E689318F}"/>
              </a:ext>
            </a:extLst>
          </p:cNvPr>
          <p:cNvSpPr/>
          <p:nvPr/>
        </p:nvSpPr>
        <p:spPr>
          <a:xfrm>
            <a:off x="2797139" y="2897312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42">
            <a:extLst>
              <a:ext uri="{FF2B5EF4-FFF2-40B4-BE49-F238E27FC236}">
                <a16:creationId xmlns:a16="http://schemas.microsoft.com/office/drawing/2014/main" id="{72BAC2C4-C214-8B83-D255-3736896720E2}"/>
              </a:ext>
            </a:extLst>
          </p:cNvPr>
          <p:cNvSpPr/>
          <p:nvPr/>
        </p:nvSpPr>
        <p:spPr>
          <a:xfrm>
            <a:off x="2981454" y="3619196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44">
            <a:extLst>
              <a:ext uri="{FF2B5EF4-FFF2-40B4-BE49-F238E27FC236}">
                <a16:creationId xmlns:a16="http://schemas.microsoft.com/office/drawing/2014/main" id="{D3368E4F-7D86-FA3F-F231-2963848C2994}"/>
              </a:ext>
            </a:extLst>
          </p:cNvPr>
          <p:cNvCxnSpPr>
            <a:stCxn id="17" idx="7"/>
            <a:endCxn id="13" idx="2"/>
          </p:cNvCxnSpPr>
          <p:nvPr/>
        </p:nvCxnSpPr>
        <p:spPr>
          <a:xfrm flipV="1">
            <a:off x="3006903" y="2525824"/>
            <a:ext cx="1279580" cy="407478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46">
            <a:extLst>
              <a:ext uri="{FF2B5EF4-FFF2-40B4-BE49-F238E27FC236}">
                <a16:creationId xmlns:a16="http://schemas.microsoft.com/office/drawing/2014/main" id="{C444E286-E86C-0B07-AEAC-CC5E815FE68D}"/>
              </a:ext>
            </a:extLst>
          </p:cNvPr>
          <p:cNvCxnSpPr>
            <a:cxnSpLocks/>
            <a:stCxn id="18" idx="7"/>
            <a:endCxn id="14" idx="2"/>
          </p:cNvCxnSpPr>
          <p:nvPr/>
        </p:nvCxnSpPr>
        <p:spPr>
          <a:xfrm flipV="1">
            <a:off x="3191218" y="3623353"/>
            <a:ext cx="1095265" cy="31833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2">
            <a:extLst>
              <a:ext uri="{FF2B5EF4-FFF2-40B4-BE49-F238E27FC236}">
                <a16:creationId xmlns:a16="http://schemas.microsoft.com/office/drawing/2014/main" id="{B1B2FB4B-6838-36FF-E952-93018A9F8B40}"/>
              </a:ext>
            </a:extLst>
          </p:cNvPr>
          <p:cNvSpPr/>
          <p:nvPr/>
        </p:nvSpPr>
        <p:spPr>
          <a:xfrm>
            <a:off x="2884026" y="4387801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46">
            <a:extLst>
              <a:ext uri="{FF2B5EF4-FFF2-40B4-BE49-F238E27FC236}">
                <a16:creationId xmlns:a16="http://schemas.microsoft.com/office/drawing/2014/main" id="{781DE1B3-E112-9E84-5069-B4D0A8ED04D6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3129780" y="4510678"/>
            <a:ext cx="1156703" cy="20209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34">
            <a:extLst>
              <a:ext uri="{FF2B5EF4-FFF2-40B4-BE49-F238E27FC236}">
                <a16:creationId xmlns:a16="http://schemas.microsoft.com/office/drawing/2014/main" id="{74EED420-2B9B-6DE5-B7B7-4AD4FC2D6FAE}"/>
              </a:ext>
            </a:extLst>
          </p:cNvPr>
          <p:cNvSpPr/>
          <p:nvPr/>
        </p:nvSpPr>
        <p:spPr>
          <a:xfrm>
            <a:off x="4286483" y="4352768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3</a:t>
            </a:r>
          </a:p>
        </p:txBody>
      </p:sp>
      <p:sp>
        <p:nvSpPr>
          <p:cNvPr id="49" name="Rettangolo 48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22500" y="5006011"/>
            <a:ext cx="7772400" cy="968375"/>
          </a:xfrm>
        </p:spPr>
        <p:txBody>
          <a:bodyPr/>
          <a:lstStyle/>
          <a:p>
            <a:pPr algn="ctr"/>
            <a:r>
              <a:rPr lang="it-IT" dirty="0"/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23669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27786"/>
            <a:ext cx="8581043" cy="651778"/>
          </a:xfrm>
        </p:spPr>
        <p:txBody>
          <a:bodyPr>
            <a:normAutofit/>
          </a:bodyPr>
          <a:lstStyle/>
          <a:p>
            <a:r>
              <a:rPr lang="it-IT" sz="3200" dirty="0"/>
              <a:t>System </a:t>
            </a:r>
            <a:r>
              <a:rPr lang="en-US" sz="3200" dirty="0"/>
              <a:t>boundaries</a:t>
            </a:r>
            <a:r>
              <a:rPr lang="it-IT" sz="3200" dirty="0"/>
              <a:t> and </a:t>
            </a:r>
            <a:r>
              <a:rPr lang="it-IT" sz="3200" dirty="0" err="1"/>
              <a:t>Phenomena</a:t>
            </a:r>
            <a:endParaRPr lang="it-IT" sz="3200" dirty="0"/>
          </a:p>
        </p:txBody>
      </p:sp>
      <p:sp>
        <p:nvSpPr>
          <p:cNvPr id="7" name="Rettangolo 6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FFF1E-73D0-C1B3-5371-9C4405BAD3B8}"/>
              </a:ext>
            </a:extLst>
          </p:cNvPr>
          <p:cNvSpPr/>
          <p:nvPr/>
        </p:nvSpPr>
        <p:spPr>
          <a:xfrm>
            <a:off x="184727" y="1337733"/>
            <a:ext cx="6444673" cy="46790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4D7E45-29FA-02EF-443D-969D1603B415}"/>
              </a:ext>
            </a:extLst>
          </p:cNvPr>
          <p:cNvSpPr/>
          <p:nvPr/>
        </p:nvSpPr>
        <p:spPr>
          <a:xfrm>
            <a:off x="2616475" y="1337733"/>
            <a:ext cx="6294632" cy="46790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4416D-604E-858E-14A7-DD81A287A1CC}"/>
              </a:ext>
            </a:extLst>
          </p:cNvPr>
          <p:cNvSpPr txBox="1"/>
          <p:nvPr/>
        </p:nvSpPr>
        <p:spPr>
          <a:xfrm>
            <a:off x="2825539" y="1365974"/>
            <a:ext cx="7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World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0317F-1AD7-7773-484F-0CBB78A6D906}"/>
              </a:ext>
            </a:extLst>
          </p:cNvPr>
          <p:cNvSpPr txBox="1"/>
          <p:nvPr/>
        </p:nvSpPr>
        <p:spPr>
          <a:xfrm>
            <a:off x="5328109" y="13733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</a:t>
            </a:r>
            <a:endParaRPr lang="en-GB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04C1E-F8AD-EA79-9EEE-61660DEE1794}"/>
              </a:ext>
            </a:extLst>
          </p:cNvPr>
          <p:cNvSpPr txBox="1"/>
          <p:nvPr/>
        </p:nvSpPr>
        <p:spPr>
          <a:xfrm>
            <a:off x="1198802" y="2133059"/>
            <a:ext cx="19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forks repo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A8701-FE7E-3038-14CA-2410BA539729}"/>
              </a:ext>
            </a:extLst>
          </p:cNvPr>
          <p:cNvSpPr txBox="1"/>
          <p:nvPr/>
        </p:nvSpPr>
        <p:spPr>
          <a:xfrm>
            <a:off x="581261" y="2811579"/>
            <a:ext cx="203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setups GitHub Actions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18115-41E2-DE0A-BC1A-F6240297610B}"/>
              </a:ext>
            </a:extLst>
          </p:cNvPr>
          <p:cNvSpPr txBox="1"/>
          <p:nvPr/>
        </p:nvSpPr>
        <p:spPr>
          <a:xfrm>
            <a:off x="636615" y="3838306"/>
            <a:ext cx="2287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communicate with each other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8CDB24-43B0-55FF-C641-97E261F5EEA7}"/>
              </a:ext>
            </a:extLst>
          </p:cNvPr>
          <p:cNvSpPr txBox="1"/>
          <p:nvPr/>
        </p:nvSpPr>
        <p:spPr>
          <a:xfrm>
            <a:off x="1516068" y="4953551"/>
            <a:ext cx="201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 challenges students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38C524-ED90-2D7F-42F0-6D25E7F0139C}"/>
              </a:ext>
            </a:extLst>
          </p:cNvPr>
          <p:cNvSpPr txBox="1"/>
          <p:nvPr/>
        </p:nvSpPr>
        <p:spPr>
          <a:xfrm>
            <a:off x="6718172" y="2726985"/>
            <a:ext cx="200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checks deadline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BA07E-75C3-4B27-9C59-5AD5D591E765}"/>
              </a:ext>
            </a:extLst>
          </p:cNvPr>
          <p:cNvSpPr txBox="1"/>
          <p:nvPr/>
        </p:nvSpPr>
        <p:spPr>
          <a:xfrm>
            <a:off x="6577058" y="3776356"/>
            <a:ext cx="2291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evaluates submission (functional and timeliness)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D4F0A-B436-56BA-353B-80EBA1BA0F5C}"/>
              </a:ext>
            </a:extLst>
          </p:cNvPr>
          <p:cNvSpPr txBox="1"/>
          <p:nvPr/>
        </p:nvSpPr>
        <p:spPr>
          <a:xfrm>
            <a:off x="3827769" y="1792302"/>
            <a:ext cx="211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 creates tournament/battle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18CDFB-3065-D5C2-5576-5668B90F03E7}"/>
              </a:ext>
            </a:extLst>
          </p:cNvPr>
          <p:cNvSpPr txBox="1"/>
          <p:nvPr/>
        </p:nvSpPr>
        <p:spPr>
          <a:xfrm>
            <a:off x="2834739" y="3119448"/>
            <a:ext cx="178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commits a new solution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B4BA8-B6C8-D25F-A7D0-8362BA6C6E7B}"/>
              </a:ext>
            </a:extLst>
          </p:cNvPr>
          <p:cNvSpPr txBox="1"/>
          <p:nvPr/>
        </p:nvSpPr>
        <p:spPr>
          <a:xfrm>
            <a:off x="4796558" y="3109126"/>
            <a:ext cx="2078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creates GitHub repo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D14B08-77F9-0124-7090-88C2DE82DABD}"/>
              </a:ext>
            </a:extLst>
          </p:cNvPr>
          <p:cNvSpPr txBox="1"/>
          <p:nvPr/>
        </p:nvSpPr>
        <p:spPr>
          <a:xfrm>
            <a:off x="3954960" y="4666304"/>
            <a:ext cx="1972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computes and updates score/rank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DF1E6-CD82-602D-30E2-497437905D14}"/>
              </a:ext>
            </a:extLst>
          </p:cNvPr>
          <p:cNvSpPr txBox="1"/>
          <p:nvPr/>
        </p:nvSpPr>
        <p:spPr>
          <a:xfrm>
            <a:off x="4764167" y="3869260"/>
            <a:ext cx="174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pulls submission code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3A8AD-18AA-CDBC-00C0-05C941A0DC22}"/>
              </a:ext>
            </a:extLst>
          </p:cNvPr>
          <p:cNvSpPr txBox="1"/>
          <p:nvPr/>
        </p:nvSpPr>
        <p:spPr>
          <a:xfrm>
            <a:off x="2832349" y="3858938"/>
            <a:ext cx="1789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evaluates code quality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3359F9-3E96-2CEC-4884-8B4ADE2498D6}"/>
              </a:ext>
            </a:extLst>
          </p:cNvPr>
          <p:cNvSpPr txBox="1"/>
          <p:nvPr/>
        </p:nvSpPr>
        <p:spPr>
          <a:xfrm>
            <a:off x="3270100" y="2589081"/>
            <a:ext cx="28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creates/joins a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2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/>
              <a:t>Goals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students to </a:t>
            </a:r>
            <a:r>
              <a:rPr lang="en-US" b="1" i="0" u="none" strike="noStrike" baseline="0" dirty="0">
                <a:latin typeface="F48"/>
              </a:rPr>
              <a:t>participate to </a:t>
            </a:r>
            <a:r>
              <a:rPr lang="en-US" b="1" i="0" strike="noStrike" baseline="0" dirty="0">
                <a:latin typeface="F48"/>
              </a:rPr>
              <a:t>collaborative programming </a:t>
            </a:r>
            <a:r>
              <a:rPr lang="en-GB" b="1" i="0" strike="noStrike" baseline="0" dirty="0">
                <a:latin typeface="F48"/>
              </a:rPr>
              <a:t>challenges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educators to </a:t>
            </a:r>
            <a:r>
              <a:rPr lang="en-US" b="1" i="0" u="none" strike="noStrike" baseline="0" dirty="0">
                <a:latin typeface="F48"/>
              </a:rPr>
              <a:t>create programming challenges</a:t>
            </a:r>
            <a:endParaRPr lang="en-GB" b="1" u="sng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the system to </a:t>
            </a:r>
            <a:r>
              <a:rPr lang="en-US" b="1" i="0" strike="noStrike" baseline="0" dirty="0">
                <a:latin typeface="F48"/>
              </a:rPr>
              <a:t>automatically evaluate </a:t>
            </a:r>
            <a:r>
              <a:rPr lang="en-US" b="0" i="0" u="none" strike="noStrike" baseline="0" dirty="0">
                <a:latin typeface="F48"/>
              </a:rPr>
              <a:t>students' </a:t>
            </a:r>
            <a:r>
              <a:rPr lang="en-US" b="0" i="0" u="none" strike="noStrike" baseline="0" dirty="0" err="1">
                <a:latin typeface="F48"/>
              </a:rPr>
              <a:t>submis</a:t>
            </a:r>
            <a:r>
              <a:rPr lang="en-GB" b="0" i="0" u="none" strike="noStrike" baseline="0" dirty="0" err="1">
                <a:latin typeface="F48"/>
              </a:rPr>
              <a:t>sions</a:t>
            </a:r>
            <a:endParaRPr lang="en-GB" b="0" i="0" u="none" strike="noStrike" baseline="0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educators to </a:t>
            </a:r>
            <a:r>
              <a:rPr lang="en-US" b="1" i="0" strike="noStrike" baseline="0" dirty="0">
                <a:latin typeface="F48"/>
              </a:rPr>
              <a:t>manually evaluate</a:t>
            </a:r>
            <a:r>
              <a:rPr lang="en-US" b="0" i="0" strike="noStrike" baseline="0" dirty="0">
                <a:latin typeface="F48"/>
              </a:rPr>
              <a:t> </a:t>
            </a:r>
            <a:r>
              <a:rPr lang="en-US" b="0" i="0" u="none" strike="noStrike" baseline="0" dirty="0">
                <a:latin typeface="F48"/>
              </a:rPr>
              <a:t>students' submissions</a:t>
            </a:r>
            <a:endParaRPr lang="en-GB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students to track their </a:t>
            </a:r>
            <a:r>
              <a:rPr lang="en-US" b="1" i="0" strike="noStrike" baseline="0" dirty="0">
                <a:latin typeface="F48"/>
              </a:rPr>
              <a:t>performance</a:t>
            </a: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48759-D983-694A-2F69-E14BB7EC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04800"/>
            <a:ext cx="8581043" cy="674766"/>
          </a:xfrm>
        </p:spPr>
        <p:txBody>
          <a:bodyPr>
            <a:normAutofit/>
          </a:bodyPr>
          <a:lstStyle/>
          <a:p>
            <a:r>
              <a:rPr lang="it-IT" sz="3200" dirty="0" err="1"/>
              <a:t>Assumptions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CD3D15-85F5-0F47-AD29-136684713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F38"/>
              </a:rPr>
              <a:t>Supported programming languages</a:t>
            </a:r>
            <a:r>
              <a:rPr lang="en-US" sz="1800" b="0" i="0" u="none" strike="noStrike" baseline="0" dirty="0">
                <a:latin typeface="F38"/>
              </a:rPr>
              <a:t> are limited to popular options like </a:t>
            </a:r>
            <a:r>
              <a:rPr lang="en-GB" sz="1800" b="0" i="0" u="none" strike="noStrike" baseline="0" dirty="0">
                <a:latin typeface="F38"/>
              </a:rPr>
              <a:t>Java, Python and C++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F38"/>
              </a:rPr>
              <a:t>Educators upload </a:t>
            </a:r>
            <a:r>
              <a:rPr lang="en-US" sz="1800" b="1" i="0" u="none" strike="noStrike" baseline="0" dirty="0">
                <a:latin typeface="F38"/>
              </a:rPr>
              <a:t>correct test cases</a:t>
            </a:r>
            <a:r>
              <a:rPr lang="en-US" sz="1800" b="0" i="0" u="none" strike="noStrike" baseline="0" dirty="0">
                <a:latin typeface="F38"/>
              </a:rPr>
              <a:t> and </a:t>
            </a:r>
            <a:r>
              <a:rPr lang="en-US" sz="1800" b="1" i="0" u="none" strike="noStrike" baseline="0" dirty="0">
                <a:latin typeface="F38"/>
              </a:rPr>
              <a:t>well-structured Code Kata </a:t>
            </a:r>
            <a:r>
              <a:rPr lang="en-GB" sz="1800" b="1" i="0" u="none" strike="noStrike" baseline="0" dirty="0">
                <a:latin typeface="F38"/>
              </a:rPr>
              <a:t>projects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F38"/>
              </a:rPr>
              <a:t>Students will </a:t>
            </a:r>
            <a:r>
              <a:rPr lang="en-US" sz="1800" b="1" i="0" u="none" strike="noStrike" baseline="0" dirty="0">
                <a:latin typeface="F38"/>
              </a:rPr>
              <a:t>fork</a:t>
            </a:r>
            <a:r>
              <a:rPr lang="en-US" sz="1800" b="0" i="0" u="none" strike="noStrike" baseline="0" dirty="0">
                <a:latin typeface="F38"/>
              </a:rPr>
              <a:t> the Code Kata </a:t>
            </a:r>
            <a:r>
              <a:rPr lang="en-US" sz="1800" b="1" i="0" strike="noStrike" baseline="0" dirty="0">
                <a:latin typeface="F38"/>
              </a:rPr>
              <a:t>GitHub repository</a:t>
            </a:r>
            <a:r>
              <a:rPr lang="en-US" sz="1800" b="0" i="0" u="none" strike="noStrike" baseline="0" dirty="0">
                <a:latin typeface="F38"/>
              </a:rPr>
              <a:t> once ready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F38"/>
              </a:rPr>
              <a:t>Students know how to </a:t>
            </a:r>
            <a:r>
              <a:rPr lang="en-US" sz="1800" b="1" i="0" u="none" strike="noStrike" baseline="0" dirty="0">
                <a:latin typeface="F38"/>
              </a:rPr>
              <a:t>setup</a:t>
            </a:r>
            <a:r>
              <a:rPr lang="en-US" sz="1800" i="0" u="none" strike="noStrike" baseline="0" dirty="0">
                <a:latin typeface="F38"/>
              </a:rPr>
              <a:t> a </a:t>
            </a:r>
            <a:r>
              <a:rPr lang="en-US" sz="1800" b="1" i="0" u="none" strike="noStrike" baseline="0" dirty="0">
                <a:latin typeface="F38"/>
              </a:rPr>
              <a:t>GitHub Actions workflow</a:t>
            </a:r>
            <a:endParaRPr lang="en-US" sz="1800" b="1" dirty="0">
              <a:latin typeface="F3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F38"/>
              </a:rPr>
              <a:t>Only one student</a:t>
            </a:r>
            <a:r>
              <a:rPr lang="en-US" sz="1800" b="0" i="0" u="none" strike="noStrike" baseline="0" dirty="0">
                <a:latin typeface="F38"/>
              </a:rPr>
              <a:t> per group will perform the steps needed to </a:t>
            </a:r>
            <a:r>
              <a:rPr lang="en-US" sz="1800" b="1" i="0" u="none" strike="noStrike" baseline="0" dirty="0">
                <a:latin typeface="F38"/>
              </a:rPr>
              <a:t>set-up</a:t>
            </a:r>
            <a:r>
              <a:rPr lang="en-US" sz="1800" b="0" i="0" u="none" strike="noStrike" baseline="0" dirty="0">
                <a:latin typeface="F38"/>
              </a:rPr>
              <a:t> the team's </a:t>
            </a:r>
            <a:r>
              <a:rPr lang="en-US" sz="1800" b="1" i="0" strike="noStrike" baseline="0" dirty="0">
                <a:latin typeface="F38"/>
              </a:rPr>
              <a:t>repository</a:t>
            </a:r>
            <a:r>
              <a:rPr lang="en-US" sz="1800" b="0" i="0" u="none" strike="noStrike" baseline="0" dirty="0">
                <a:latin typeface="F38"/>
              </a:rPr>
              <a:t> and the GitHub Actions workflow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F38"/>
              </a:rPr>
              <a:t>Static analysis tools</a:t>
            </a:r>
            <a:r>
              <a:rPr lang="en-US" sz="1800" b="0" i="0" u="none" strike="noStrike" baseline="0" dirty="0">
                <a:latin typeface="F38"/>
              </a:rPr>
              <a:t> are able to quantify the specified </a:t>
            </a:r>
            <a:r>
              <a:rPr lang="en-US" sz="1800" b="1" i="0" u="none" strike="noStrike" baseline="0" dirty="0">
                <a:latin typeface="F38"/>
              </a:rPr>
              <a:t>code quality </a:t>
            </a:r>
            <a:r>
              <a:rPr lang="en-GB" sz="1800" b="1" i="0" u="none" strike="noStrike" baseline="0" dirty="0">
                <a:latin typeface="F38"/>
              </a:rPr>
              <a:t>aspects</a:t>
            </a: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E3F6-54FF-AAB0-5CF5-324BE9A7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511"/>
            <a:ext cx="3293533" cy="4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6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48759-D983-694A-2F69-E14BB7EC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04800"/>
            <a:ext cx="8581043" cy="674766"/>
          </a:xfrm>
        </p:spPr>
        <p:txBody>
          <a:bodyPr>
            <a:normAutofit/>
          </a:bodyPr>
          <a:lstStyle/>
          <a:p>
            <a:r>
              <a:rPr lang="it-IT" sz="3200" dirty="0" err="1"/>
              <a:t>Alloy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CD3D15-85F5-0F47-AD29-136684713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600199"/>
            <a:ext cx="4105679" cy="4525963"/>
          </a:xfrm>
        </p:spPr>
        <p:txBody>
          <a:bodyPr>
            <a:normAutofit/>
          </a:bodyPr>
          <a:lstStyle/>
          <a:p>
            <a:pPr algn="l"/>
            <a:r>
              <a:rPr lang="it-IT" sz="1800" b="1" dirty="0" err="1"/>
              <a:t>Motivations</a:t>
            </a:r>
            <a:r>
              <a:rPr lang="it-IT" sz="1800" b="1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/>
              <a:t>Finer-grained</a:t>
            </a:r>
            <a:r>
              <a:rPr lang="it-IT" sz="1800" dirty="0"/>
              <a:t> </a:t>
            </a:r>
            <a:r>
              <a:rPr lang="it-IT" sz="1800" dirty="0" err="1"/>
              <a:t>modelization</a:t>
            </a:r>
            <a:r>
              <a:rPr lang="it-IT" sz="1800" dirty="0"/>
              <a:t> w.r.t. </a:t>
            </a:r>
            <a:r>
              <a:rPr lang="it-IT" sz="1800"/>
              <a:t>Class </a:t>
            </a:r>
            <a:r>
              <a:rPr lang="it-IT" sz="1800" dirty="0" err="1"/>
              <a:t>diagram</a:t>
            </a:r>
            <a:r>
              <a:rPr lang="it-IT" sz="1800" dirty="0"/>
              <a:t>, </a:t>
            </a:r>
            <a:r>
              <a:rPr lang="it-IT" sz="1800" dirty="0" err="1"/>
              <a:t>including</a:t>
            </a:r>
            <a:r>
              <a:rPr lang="it-IT" sz="1800" dirty="0"/>
              <a:t> </a:t>
            </a:r>
            <a:r>
              <a:rPr lang="it-IT" sz="1800" dirty="0" err="1"/>
              <a:t>constraints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representable</a:t>
            </a:r>
            <a:r>
              <a:rPr lang="it-IT" sz="1800" dirty="0"/>
              <a:t> with </a:t>
            </a:r>
            <a:r>
              <a:rPr lang="it-IT" sz="1800" dirty="0" err="1"/>
              <a:t>it</a:t>
            </a:r>
            <a:endParaRPr lang="it-IT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/>
              <a:t>Generation of worlds to </a:t>
            </a:r>
            <a:r>
              <a:rPr lang="it-IT" sz="1800" dirty="0" err="1"/>
              <a:t>verify</a:t>
            </a:r>
            <a:r>
              <a:rPr lang="it-IT" sz="1800" dirty="0"/>
              <a:t> goals </a:t>
            </a:r>
            <a:r>
              <a:rPr lang="it-IT" sz="1800" dirty="0" err="1"/>
              <a:t>satisfaction</a:t>
            </a:r>
            <a:endParaRPr lang="it-IT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/>
              <a:t>Unambiguous</a:t>
            </a:r>
            <a:r>
              <a:rPr lang="it-IT" sz="1800" dirty="0"/>
              <a:t> </a:t>
            </a:r>
            <a:r>
              <a:rPr lang="it-IT" sz="1800" dirty="0" err="1"/>
              <a:t>formalization</a:t>
            </a:r>
            <a:r>
              <a:rPr lang="it-IT" sz="1800" dirty="0"/>
              <a:t> of </a:t>
            </a:r>
            <a:r>
              <a:rPr lang="it-IT" sz="1800" dirty="0" err="1"/>
              <a:t>constraints</a:t>
            </a:r>
            <a:r>
              <a:rPr lang="it-IT" sz="1800" dirty="0"/>
              <a:t> </a:t>
            </a:r>
            <a:r>
              <a:rPr lang="it-IT" sz="1800" dirty="0" err="1"/>
              <a:t>expressed</a:t>
            </a:r>
            <a:r>
              <a:rPr lang="it-IT" sz="1800" dirty="0"/>
              <a:t> by </a:t>
            </a:r>
            <a:r>
              <a:rPr lang="it-IT" sz="1800" dirty="0" err="1"/>
              <a:t>system’s</a:t>
            </a:r>
            <a:r>
              <a:rPr lang="it-IT" sz="1800" dirty="0"/>
              <a:t> </a:t>
            </a:r>
            <a:r>
              <a:rPr lang="it-IT" sz="1800" dirty="0" err="1"/>
              <a:t>requirements</a:t>
            </a:r>
            <a:endParaRPr lang="it-IT" sz="1800" dirty="0"/>
          </a:p>
          <a:p>
            <a:pPr algn="l"/>
            <a:r>
              <a:rPr lang="it-IT" sz="1800" b="1" dirty="0"/>
              <a:t>How:</a:t>
            </a:r>
          </a:p>
          <a:p>
            <a:pPr algn="l"/>
            <a:r>
              <a:rPr lang="it-IT" sz="1800" dirty="0" err="1"/>
              <a:t>Static</a:t>
            </a:r>
            <a:r>
              <a:rPr lang="it-IT" sz="1800" dirty="0"/>
              <a:t> </a:t>
            </a:r>
            <a:r>
              <a:rPr lang="it-IT" sz="1800" dirty="0" err="1"/>
              <a:t>analysis</a:t>
            </a:r>
            <a:r>
              <a:rPr lang="it-IT" sz="1800" dirty="0"/>
              <a:t> </a:t>
            </a:r>
            <a:r>
              <a:rPr lang="it-IT" sz="1800" dirty="0" err="1"/>
              <a:t>focusing</a:t>
            </a:r>
            <a:r>
              <a:rPr lang="it-IT" sz="1800" dirty="0"/>
              <a:t> on </a:t>
            </a:r>
            <a:r>
              <a:rPr lang="it-IT" sz="1800" dirty="0" err="1"/>
              <a:t>tournament</a:t>
            </a:r>
            <a:r>
              <a:rPr lang="it-IT" sz="1800" dirty="0"/>
              <a:t>/</a:t>
            </a:r>
            <a:r>
              <a:rPr lang="it-IT" sz="1800" dirty="0" err="1"/>
              <a:t>battle</a:t>
            </a:r>
            <a:r>
              <a:rPr lang="it-IT" sz="1800" dirty="0"/>
              <a:t> </a:t>
            </a:r>
            <a:r>
              <a:rPr lang="it-IT" sz="1800" u="sng" dirty="0" err="1"/>
              <a:t>states</a:t>
            </a:r>
            <a:r>
              <a:rPr lang="it-IT" sz="1800" dirty="0"/>
              <a:t>, </a:t>
            </a:r>
            <a:r>
              <a:rPr lang="it-IT" sz="1800" u="sng" dirty="0" err="1"/>
              <a:t>timestamps</a:t>
            </a:r>
            <a:r>
              <a:rPr lang="it-IT" sz="1800" dirty="0"/>
              <a:t> and </a:t>
            </a:r>
            <a:r>
              <a:rPr lang="it-IT" sz="1800" u="sng" dirty="0"/>
              <a:t>scores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E3F6-54FF-AAB0-5CF5-324BE9A7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511"/>
            <a:ext cx="3293533" cy="46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343B6-5BE4-35D8-6DF7-207B7266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07" y="1935126"/>
            <a:ext cx="4451519" cy="339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5021839"/>
            <a:ext cx="7772400" cy="968375"/>
          </a:xfrm>
        </p:spPr>
        <p:txBody>
          <a:bodyPr/>
          <a:lstStyle/>
          <a:p>
            <a:pPr algn="ctr"/>
            <a:r>
              <a:rPr lang="it-IT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246013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Architectural</a:t>
            </a:r>
            <a:r>
              <a:rPr lang="it-IT" sz="3200" dirty="0"/>
              <a:t> Style and Patterns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 err="1"/>
              <a:t>Microservices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Routing patterns: </a:t>
            </a:r>
            <a:r>
              <a:rPr lang="it-IT" sz="1800" b="1" dirty="0"/>
              <a:t>Service </a:t>
            </a:r>
            <a:r>
              <a:rPr lang="it-IT" sz="1800" b="1" dirty="0" err="1"/>
              <a:t>Registry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Security patterns: </a:t>
            </a:r>
            <a:r>
              <a:rPr lang="it-IT" sz="1800" b="1" dirty="0"/>
              <a:t>OAuth2 </a:t>
            </a:r>
            <a:r>
              <a:rPr lang="it-IT" sz="1800" b="1" dirty="0" err="1"/>
              <a:t>protocol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Communication</a:t>
            </a:r>
            <a:r>
              <a:rPr lang="it-IT" sz="1800" dirty="0"/>
              <a:t> patterns: </a:t>
            </a:r>
            <a:r>
              <a:rPr lang="it-IT" sz="1800" b="1" dirty="0" err="1"/>
              <a:t>RESTful</a:t>
            </a:r>
            <a:r>
              <a:rPr lang="it-IT" sz="1800" b="1" dirty="0"/>
              <a:t> </a:t>
            </a:r>
            <a:r>
              <a:rPr lang="it-IT" sz="1800" b="1" dirty="0" err="1"/>
              <a:t>hybrid</a:t>
            </a:r>
            <a:r>
              <a:rPr lang="it-IT" sz="1800" b="1" dirty="0"/>
              <a:t> </a:t>
            </a:r>
            <a:r>
              <a:rPr lang="it-IT" sz="1800" b="1" dirty="0" err="1"/>
              <a:t>communication</a:t>
            </a:r>
            <a:r>
              <a:rPr lang="it-IT" sz="1800" dirty="0"/>
              <a:t> (</a:t>
            </a:r>
            <a:r>
              <a:rPr lang="it-IT" sz="1800" dirty="0" err="1"/>
              <a:t>synchronous</a:t>
            </a:r>
            <a:r>
              <a:rPr lang="it-IT" sz="1800" dirty="0"/>
              <a:t> and </a:t>
            </a:r>
            <a:r>
              <a:rPr lang="it-IT" sz="1800" dirty="0" err="1"/>
              <a:t>asynchronous</a:t>
            </a:r>
            <a:r>
              <a:rPr lang="it-IT" sz="1800" dirty="0"/>
              <a:t>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b="1" dirty="0"/>
              <a:t>API Gateway:</a:t>
            </a:r>
            <a:r>
              <a:rPr lang="it-IT" sz="1800" dirty="0"/>
              <a:t> </a:t>
            </a:r>
            <a:r>
              <a:rPr lang="it-IT" sz="1800" dirty="0" err="1"/>
              <a:t>facade</a:t>
            </a:r>
            <a:r>
              <a:rPr lang="it-IT" sz="1800" dirty="0"/>
              <a:t> and reverse proxy</a:t>
            </a:r>
            <a:endParaRPr lang="it-IT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Model-</a:t>
            </a:r>
            <a:r>
              <a:rPr lang="it-IT" sz="1800" b="1" dirty="0" err="1"/>
              <a:t>View</a:t>
            </a:r>
            <a:r>
              <a:rPr lang="it-IT" sz="1800" b="1" dirty="0"/>
              <a:t>-Controller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DC23C-1E34-1DEC-8345-17990FA80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50" y="4000865"/>
            <a:ext cx="3219500" cy="1735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C5BCC-E0A5-52B0-6D1E-0B1171657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542" y="4660900"/>
            <a:ext cx="965858" cy="5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6425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451</Words>
  <Application>Microsoft Office PowerPoint</Application>
  <PresentationFormat>On-screen Show (4:3)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F38</vt:lpstr>
      <vt:lpstr>F48</vt:lpstr>
      <vt:lpstr>Wingdings</vt:lpstr>
      <vt:lpstr>POLI</vt:lpstr>
      <vt:lpstr>Titolo presentazione sottotitolo</vt:lpstr>
      <vt:lpstr>Agenda</vt:lpstr>
      <vt:lpstr>RASD</vt:lpstr>
      <vt:lpstr>System boundaries and Phenomena</vt:lpstr>
      <vt:lpstr>Goals</vt:lpstr>
      <vt:lpstr>Assumptions</vt:lpstr>
      <vt:lpstr>Alloy</vt:lpstr>
      <vt:lpstr>DD</vt:lpstr>
      <vt:lpstr>Architectural Style and Patterns</vt:lpstr>
      <vt:lpstr>Components and Interfaces</vt:lpstr>
      <vt:lpstr>Other design choices</vt:lpstr>
      <vt:lpstr>Implementation, Integration and Testing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Tommaso Capacci</cp:lastModifiedBy>
  <cp:revision>63</cp:revision>
  <dcterms:created xsi:type="dcterms:W3CDTF">2015-05-26T12:27:57Z</dcterms:created>
  <dcterms:modified xsi:type="dcterms:W3CDTF">2024-01-10T21:17:06Z</dcterms:modified>
</cp:coreProperties>
</file>